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3" r:id="rId5"/>
    <p:sldMasterId id="2147483667" r:id="rId6"/>
    <p:sldMasterId id="2147483670" r:id="rId7"/>
    <p:sldMasterId id="2147483743" r:id="rId8"/>
  </p:sldMasterIdLst>
  <p:notesMasterIdLst>
    <p:notesMasterId r:id="rId22"/>
  </p:notesMasterIdLst>
  <p:sldIdLst>
    <p:sldId id="260" r:id="rId9"/>
    <p:sldId id="267" r:id="rId10"/>
    <p:sldId id="272" r:id="rId11"/>
    <p:sldId id="276" r:id="rId12"/>
    <p:sldId id="274" r:id="rId13"/>
    <p:sldId id="278" r:id="rId14"/>
    <p:sldId id="265" r:id="rId15"/>
    <p:sldId id="270" r:id="rId16"/>
    <p:sldId id="271" r:id="rId17"/>
    <p:sldId id="279" r:id="rId18"/>
    <p:sldId id="258" r:id="rId19"/>
    <p:sldId id="275" r:id="rId20"/>
    <p:sldId id="26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B555251-B634-4F3D-8B94-B51816A3B41A}">
          <p14:sldIdLst>
            <p14:sldId id="260"/>
            <p14:sldId id="267"/>
            <p14:sldId id="272"/>
            <p14:sldId id="276"/>
            <p14:sldId id="274"/>
            <p14:sldId id="278"/>
            <p14:sldId id="265"/>
            <p14:sldId id="270"/>
          </p14:sldIdLst>
        </p14:section>
        <p14:section name="Untitled Section" id="{0D5E33DD-7AAA-4823-96D8-D6B40E5BFC94}">
          <p14:sldIdLst>
            <p14:sldId id="271"/>
            <p14:sldId id="279"/>
            <p14:sldId id="258"/>
            <p14:sldId id="275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97" d="100"/>
          <a:sy n="97" d="100"/>
        </p:scale>
        <p:origin x="8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A72F5-D4DB-495D-8269-DDD222056B0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893C3-0203-4F84-87EC-47280106E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62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9C9B1-19BD-48BA-A788-21E5B9B2D88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3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9C9B1-19BD-48BA-A788-21E5B9B2D88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049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C9E11-B6F1-4AC4-AA07-2ECFBA2E60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CEA2AD-3AA8-4CDF-A1DD-2E2A50A31D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8DB94-5238-47ED-82C6-C44EC4EFB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39CF-1918-4D3F-B04E-7B1B66B3039E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2BFAB-5031-4584-AF7C-B9CE1BAE3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3DFE4-1591-4F0C-954D-9DA8E0F2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5836C-420D-4B28-AC7D-03280D122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58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F8EE0-21AA-4F61-B274-A6A48C597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FEE36F-E96E-49A0-BFBD-1C0A180263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4A801-316F-4B04-97DC-25C517EDC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39CF-1918-4D3F-B04E-7B1B66B3039E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D2318-F4F3-4B82-B832-34B38DC7E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1CDA2-7FD5-44B5-805F-E685C3858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5836C-420D-4B28-AC7D-03280D122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3FFF74-B7F4-4919-B786-A94EAE4347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0DCBB9-548B-4516-ACCF-9949AD8810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0B783-2867-4302-BB2C-A33A6D961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39CF-1918-4D3F-B04E-7B1B66B3039E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E647A-3A71-4760-849B-BA3C20AB2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8EEBE-5D28-405C-8113-9B70105BE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5836C-420D-4B28-AC7D-03280D122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59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FA81F-9A05-364C-AFBA-5351CE7CB3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676597"/>
          </a:xfrm>
          <a:prstGeom prst="rect">
            <a:avLst/>
          </a:prstGeom>
        </p:spPr>
        <p:txBody>
          <a:bodyPr/>
          <a:lstStyle>
            <a:lvl1pPr algn="ctr">
              <a:defRPr sz="4200">
                <a:solidFill>
                  <a:srgbClr val="AB0068"/>
                </a:solidFill>
                <a:latin typeface="+mn-lt"/>
              </a:defRPr>
            </a:lvl1pPr>
          </a:lstStyle>
          <a:p>
            <a:r>
              <a:rPr lang="en-US" dirty="0"/>
              <a:t>Add name of group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DF95503-CAB7-044C-BBBE-A301E129570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27189" y="1233170"/>
            <a:ext cx="2287587" cy="256857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CB588CC-DD2B-9941-AE60-4C7027032B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2200" y="3311321"/>
            <a:ext cx="2322576" cy="49042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rgbClr val="AB0068"/>
                </a:solidFill>
              </a:defRPr>
            </a:lvl1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Position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B0C7B7CC-CB5E-9946-B1B8-2AB72CD855C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677349" y="1233170"/>
            <a:ext cx="2287587" cy="256857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7BEF1FC6-E2E4-CF43-AB53-851CF2688C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42360" y="3311321"/>
            <a:ext cx="2322576" cy="49042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rgbClr val="AB0068"/>
                </a:solidFill>
              </a:defRPr>
            </a:lvl1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Position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4D7BD0EF-C769-6348-9849-4EAAF30D349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17349" y="1233170"/>
            <a:ext cx="2287587" cy="256857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E43976A0-250B-4041-8400-5AD5F74D871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82360" y="3311321"/>
            <a:ext cx="2322576" cy="49042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rgbClr val="AB0068"/>
                </a:solidFill>
              </a:defRPr>
            </a:lvl1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Position</a:t>
            </a:r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982A8AFE-6886-0546-A27A-4C5791EA1A6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747189" y="1233170"/>
            <a:ext cx="2287587" cy="256857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EC277D87-E62E-674B-91ED-4C2C4FEF1E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12200" y="3311321"/>
            <a:ext cx="2322576" cy="49042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rgbClr val="AB0068"/>
                </a:solidFill>
              </a:defRPr>
            </a:lvl1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Position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B387287B-70CE-DF48-B5F3-2555CFA8B95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127189" y="3986530"/>
            <a:ext cx="2287587" cy="256857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A0AC81A-462B-7B49-9D6E-A931D938B85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92200" y="6064681"/>
            <a:ext cx="2322576" cy="49042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rgbClr val="AB0068"/>
                </a:solidFill>
              </a:defRPr>
            </a:lvl1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Position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CECEFCD-B9CB-714F-9805-4C1A15F4381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667189" y="3986530"/>
            <a:ext cx="2287587" cy="256857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BE7C5CA1-1965-0F4B-833C-CE18E736D28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32200" y="6064681"/>
            <a:ext cx="2322576" cy="49042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rgbClr val="AB0068"/>
                </a:solidFill>
              </a:defRPr>
            </a:lvl1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Position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55263535-900F-1F4D-8489-91ACF47595F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207189" y="3986530"/>
            <a:ext cx="2287587" cy="256857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6A8FF29C-C3AB-A44A-81FE-F33F15B480A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72200" y="6064681"/>
            <a:ext cx="2322576" cy="49042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rgbClr val="AB0068"/>
                </a:solidFill>
              </a:defRPr>
            </a:lvl1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Position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D60FFAEE-C49A-D340-839A-535A949BCD7C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737029" y="3986530"/>
            <a:ext cx="2287587" cy="256857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42C66F2D-BBBE-7E4E-8523-54D06B18AC1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02040" y="6064681"/>
            <a:ext cx="2322576" cy="49042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rgbClr val="AB0068"/>
                </a:solidFill>
              </a:defRPr>
            </a:lvl1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Position</a:t>
            </a:r>
          </a:p>
        </p:txBody>
      </p:sp>
    </p:spTree>
    <p:extLst>
      <p:ext uri="{BB962C8B-B14F-4D97-AF65-F5344CB8AC3E}">
        <p14:creationId xmlns:p14="http://schemas.microsoft.com/office/powerpoint/2010/main" val="41797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3CFCBEA-1DC9-CF40-BC23-8E552E20C5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676597"/>
          </a:xfrm>
          <a:prstGeom prst="rect">
            <a:avLst/>
          </a:prstGeom>
        </p:spPr>
        <p:txBody>
          <a:bodyPr/>
          <a:lstStyle>
            <a:lvl1pPr algn="ctr">
              <a:defRPr sz="4200">
                <a:solidFill>
                  <a:srgbClr val="AB0068"/>
                </a:solidFill>
                <a:latin typeface="+mn-lt"/>
              </a:defRPr>
            </a:lvl1pPr>
          </a:lstStyle>
          <a:p>
            <a:r>
              <a:rPr lang="en-US" dirty="0"/>
              <a:t>What does the PTO support?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A2DBDD-CB4A-BA4B-B9A8-75D49C791F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250950"/>
            <a:ext cx="2422525" cy="58800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AB0068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Academic Enrichment</a:t>
            </a:r>
          </a:p>
          <a:p>
            <a:pPr lvl="0"/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B783C49-4FE9-694C-954F-34F5E8D4DC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912308"/>
            <a:ext cx="2422525" cy="4325932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item</a:t>
            </a:r>
          </a:p>
          <a:p>
            <a:r>
              <a:rPr lang="en-US" dirty="0"/>
              <a:t>add item</a:t>
            </a:r>
          </a:p>
          <a:p>
            <a:r>
              <a:rPr lang="en-US" dirty="0"/>
              <a:t>add item</a:t>
            </a:r>
          </a:p>
          <a:p>
            <a:pPr lvl="0"/>
            <a:endParaRPr lang="en-US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1CD4E883-0005-5641-915D-92ACA1B7BEA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26973" y="1250950"/>
            <a:ext cx="2422525" cy="58800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AB0068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Events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52F058E4-F206-D04E-BCF6-8208B8DBB7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26973" y="1912308"/>
            <a:ext cx="2422525" cy="4325932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item</a:t>
            </a:r>
          </a:p>
          <a:p>
            <a:r>
              <a:rPr lang="en-US" dirty="0"/>
              <a:t>add item</a:t>
            </a:r>
          </a:p>
          <a:p>
            <a:r>
              <a:rPr lang="en-US" dirty="0"/>
              <a:t>add item</a:t>
            </a:r>
          </a:p>
          <a:p>
            <a:pPr lvl="0"/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AA514527-F8A1-B642-89A6-E863CB77C2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26632" y="1250950"/>
            <a:ext cx="2422525" cy="58800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AB0068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School Services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4FD3A731-D2EE-9741-AA0A-41D4FD813A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26632" y="1912308"/>
            <a:ext cx="2422525" cy="4325932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item</a:t>
            </a:r>
          </a:p>
          <a:p>
            <a:r>
              <a:rPr lang="en-US" dirty="0"/>
              <a:t>add item</a:t>
            </a:r>
          </a:p>
          <a:p>
            <a:r>
              <a:rPr lang="en-US" dirty="0"/>
              <a:t>add item</a:t>
            </a:r>
          </a:p>
          <a:p>
            <a:pPr lvl="0"/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5FF29B82-1E75-0A40-A594-338382D68C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48057" y="1250950"/>
            <a:ext cx="2422525" cy="58800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AB0068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Volunteer Services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F795650F-A34B-CC47-8587-65DBE6E60A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48057" y="1912308"/>
            <a:ext cx="2422525" cy="4325932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item</a:t>
            </a:r>
          </a:p>
          <a:p>
            <a:r>
              <a:rPr lang="en-US" dirty="0"/>
              <a:t>add item</a:t>
            </a:r>
          </a:p>
          <a:p>
            <a:r>
              <a:rPr lang="en-US" dirty="0"/>
              <a:t>add item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2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4000">
        <p:fade/>
      </p:transition>
    </mc:Choice>
    <mc:Fallback xmlns="">
      <p:transition spd="med" advClick="0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 animBg="1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 animBg="1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 animBg="1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314B9-4F25-4838-AC54-3A67E47749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C62CE9-D247-44AD-A2C5-580F3F8D58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A9244-BCE7-4E3E-BA34-7E77C3146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14D7-E4EF-482B-BA26-F661E1758560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3B01B-DD13-427A-9A3C-97FA47392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318FC-F068-4502-BC18-F252BFB14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6938-DF68-4091-BCA0-EF94D306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49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B47D75-C16B-4C04-8584-D7F3A7251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E386-D0CE-4168-8138-B26E1522B27C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C2E059-7349-4123-B219-98FF555EE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7E7EEB-F777-4701-90F2-B3FD931BE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3727-45A4-4567-A3E1-0B3FCE56C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79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7F79-D899-4044-B840-ECF2DA479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FA49A4-1649-43E8-86A0-2B40C3D7A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BD550-CF8E-471C-9A25-92D84B683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E386-D0CE-4168-8138-B26E1522B27C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0397F-9DD9-4F24-AE2A-409E80A1E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7FA52-1075-4D57-B884-8A2C71FA7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3727-45A4-4567-A3E1-0B3FCE56C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46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stagram News Quot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:a16="http://schemas.microsoft.com/office/drawing/2014/main" id="{4FD77493-C787-4E8C-BDF8-D0B7E21144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26864" cy="1002499"/>
          </a:xfrm>
        </p:spPr>
        <p:txBody>
          <a:bodyPr>
            <a:noAutofit/>
          </a:bodyPr>
          <a:lstStyle>
            <a:lvl1pPr algn="l">
              <a:defRPr sz="7200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5EF638AE-52DE-43DE-85B6-0570C9E7DE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1849" y="1315200"/>
            <a:ext cx="10526864" cy="812800"/>
          </a:xfrm>
        </p:spPr>
        <p:txBody>
          <a:bodyPr>
            <a:normAutofit/>
          </a:bodyPr>
          <a:lstStyle>
            <a:lvl1pPr marL="0" indent="0" algn="l">
              <a:buNone/>
              <a:defRPr sz="4267" b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189" indent="0" algn="l">
              <a:buNone/>
              <a:defRPr b="1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914377" indent="0" algn="l">
              <a:buNone/>
              <a:defRPr b="1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71566" indent="0" algn="l">
              <a:buNone/>
              <a:defRPr b="1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828754" indent="0" algn="l">
              <a:buNone/>
              <a:defRPr b="1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B62E7131-E182-4A69-AECF-B1253E58075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29101" y="2364317"/>
            <a:ext cx="7962900" cy="4493683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en-US" sz="2400"/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76105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254BC-0C97-4D82-B6C4-D7FA36C55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3C193-0B30-491B-B3B8-6C2559CA8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8078B-3CE5-4724-8A74-82675073B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39CF-1918-4D3F-B04E-7B1B66B3039E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5359F-4B93-4E88-8037-0D735B672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978A3-BE81-4CB1-978A-D279B0CD7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5836C-420D-4B28-AC7D-03280D122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45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02164-BA8A-4A15-BFD5-DFEC55222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5B865-7DD8-4F4A-BB5A-C18689B19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45864-A323-4D65-A076-1671D3D67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39CF-1918-4D3F-B04E-7B1B66B3039E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5F07A-5F6E-45A1-A9AD-BEFA13E8B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81924-C11F-407A-9911-8C4E6CBA3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5836C-420D-4B28-AC7D-03280D122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00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2DBDA-6004-4D14-8076-AC4754D7A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9B15E-04A3-40F2-A1AA-8D00572881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68104C-9FF9-427D-A734-D208E69631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60A3B3-45AC-4D5E-A66B-A1D7B662B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39CF-1918-4D3F-B04E-7B1B66B3039E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341A8C-CECB-4FFB-94CB-F36430CD9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6BADF-FDA2-4C52-BC23-A6DB44283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5836C-420D-4B28-AC7D-03280D122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6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72BE9-0E38-4A14-850D-A1FF3854F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BA1A5B-0CB9-49E2-A1BA-AC5613DA7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BEAC37-D498-44F5-BE8D-C11362DB79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41471C-8199-49C2-805E-59A4AB014D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295D36-BDE4-413E-A1AC-9BF48A7880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23FEEB-ECC9-4858-A20A-A832A7311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39CF-1918-4D3F-B04E-7B1B66B3039E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7250BC-C834-4C08-BA7C-F758F5478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ECB5CA-EC83-4B75-8110-34A5715BD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5836C-420D-4B28-AC7D-03280D122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04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F542A-ED2C-4658-AB89-E87534750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D39567-27FA-4156-AEAC-753D00BBC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39CF-1918-4D3F-B04E-7B1B66B3039E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2BB5C3-9FB3-42E4-B9E7-77BDD9D63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941973-AC34-4058-B929-8027618F7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5836C-420D-4B28-AC7D-03280D122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05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6C909C-E83E-43FF-8833-FB58EEC8C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39CF-1918-4D3F-B04E-7B1B66B3039E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A35FA5-B2F0-4B80-90F4-B9273E895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C11CB6-FBC4-4501-ABE2-CF1856A17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5836C-420D-4B28-AC7D-03280D122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17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2C36F-9B63-4C8F-AF8C-89BA4CC81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53D2E-18D2-4A61-9D8C-51211CCEF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313132-5198-4D8F-94D4-3D873C8B2C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2F3418-3865-4A57-A7A9-081E5934B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39CF-1918-4D3F-B04E-7B1B66B3039E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C3F4EE-6F54-46B2-A89E-C6E40D6BB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F8282D-6D2C-4553-BECA-804C72870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5836C-420D-4B28-AC7D-03280D122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90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5F61C-6B42-4790-9B87-4C9DBC6DD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CA9A8E-736C-47B2-A1A5-AEC6C92B6D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BD2A31-D10B-480A-B814-BAA18FB92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C01B67-06AE-4F6A-BF08-56AE13C80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39CF-1918-4D3F-B04E-7B1B66B3039E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B69D76-1CE2-4085-9E2E-DAD1A467B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161A18-419D-4237-AAEF-CBA22D1D4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5836C-420D-4B28-AC7D-03280D122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2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26D59C-31F6-4106-9107-B1D32DD30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A1D63E-81FA-4F92-AA7D-76E4E1C75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B0A96F-17E2-4CEC-9126-5A932FDB8A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239CF-1918-4D3F-B04E-7B1B66B3039E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B71FA-2E73-410C-BEA2-809CA3B4E9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812C0-F3C8-4519-9206-05DC5FB218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5836C-420D-4B28-AC7D-03280D122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1851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9" r:id="rId2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9480D-B7C9-4D4B-A063-AA2A61B8C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6AFF28-9DEF-454D-B8CE-8799D555A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C65B1-322C-4044-857E-3F1AFEB7D8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614D7-E4EF-482B-BA26-F661E1758560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3FAD2-6780-4FF2-A06B-F98741B1BD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5FA7E-7D28-4AC8-8DAE-6EE68D11B7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C6938-DF68-4091-BCA0-EF94D306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07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E116F0-9B52-4694-B59B-82C24077F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E0CA05-93AF-486B-A126-88B08E70A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CE6E6-B825-4AD7-B40B-A5D5E54EB1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AE386-D0CE-4168-8138-B26E1522B27C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4A8A9-C54E-48B1-A1F2-FC18895300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74417-7A8B-4E35-A00E-BAF8C8CA9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83727-45A4-4567-A3E1-0B3FCE56C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75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7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2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3" y="794719"/>
            <a:ext cx="5950036" cy="5257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n-US" noProof="0" smtClean="0"/>
              <a:t>10/7/2021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9126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</p:sldLayoutIdLst>
  <p:txStyles>
    <p:titleStyle>
      <a:lvl1pPr algn="ctr" defTabSz="685800" rtl="0" eaLnBrk="1" latinLnBrk="0" hangingPunct="1">
        <a:lnSpc>
          <a:spcPct val="85000"/>
        </a:lnSpc>
        <a:spcBef>
          <a:spcPct val="0"/>
        </a:spcBef>
        <a:buNone/>
        <a:defRPr sz="3000" b="0" i="0" kern="1200" cap="none" spc="-113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35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eams.microsoft.com/l/meetup-join/19%3ameeting_YWJiMjVlMmQtZmMxMi00MjFlLWE5ZjUtNzE0NTkxMDdkYTg3%40thread.v2/0?context=%7b%22Tid%22%3a%22f5eb9966-9336-4b33-8895-9982425b13ed%22%2c%22Oid%22%3a%2204d60a1e-a916-4ff0-8218-b002bc6c582f%22%2c%22IsBroadcastMeeting%22%3atrue%7d&amp;btype=a&amp;role=a" TargetMode="External"/><Relationship Id="rId2" Type="http://schemas.openxmlformats.org/officeDocument/2006/relationships/hyperlink" Target="https://drive.google.com/file/d/1Og0ZJSLBeN57I-5pd92nlk-Cj_hO7amv/view?usp=sharin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47F6DBD-855C-42E6-A693-C47C7C336A34}"/>
              </a:ext>
            </a:extLst>
          </p:cNvPr>
          <p:cNvSpPr txBox="1"/>
          <p:nvPr/>
        </p:nvSpPr>
        <p:spPr>
          <a:xfrm>
            <a:off x="2266950" y="2348275"/>
            <a:ext cx="7745186" cy="1661993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Lamar PTO Meeting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September 28, 2021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food&#10;&#10;Description automatically generated">
            <a:extLst>
              <a:ext uri="{FF2B5EF4-FFF2-40B4-BE49-F238E27FC236}">
                <a16:creationId xmlns:a16="http://schemas.microsoft.com/office/drawing/2014/main" id="{23516C4F-2ACD-41F4-82AB-24CD5FD78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166" y="312420"/>
            <a:ext cx="3037668" cy="112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78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AE364E-D5B0-4411-9A2B-99CDBD0D1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Loving Lamar Initiative -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13CC967-4A94-4C2C-8062-0676BE62A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SJD’s Loving Lamar Initiative is hosting some parent talks per the below schedule.  The talks will start at 6:00 p.m., last for approximately 45 minutes with a 15-minumte Q&amp;A session.  The presenter will be a licensed professional counselor from the Nick Finnegan Counseling Center, Tracy Lehman. These talks discuss topics relevant to high school aged children and are open to all parents free of charge.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/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Screens, Social Media, and the Brain (9/21) – (prerecorded presentation starts at 23:00 mark) -  </a:t>
            </a:r>
            <a:r>
              <a:rPr lang="en-US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VIDEO PRESENTATION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/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Suicide and Self-Harm (10/19)</a:t>
            </a:r>
          </a:p>
          <a:p>
            <a:pPr marL="0" marR="0"/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Let’s Talk About Sex (11/16)</a:t>
            </a:r>
          </a:p>
          <a:p>
            <a:pPr marL="0" marR="0"/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SKIP DECEMBER </a:t>
            </a:r>
          </a:p>
          <a:p>
            <a:pPr marL="0" marR="0"/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4. Preparing Your Child for College (1/18)</a:t>
            </a:r>
          </a:p>
          <a:p>
            <a:pPr marL="0" marR="0"/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5. Stress, Burn-Out, and Identity (2/15)</a:t>
            </a:r>
          </a:p>
          <a:p>
            <a:pPr marL="0" marR="0"/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6. Navigating ADHD (3/8)</a:t>
            </a:r>
          </a:p>
          <a:p>
            <a:pPr marL="0" marR="0"/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Public Link to Join Talks: </a:t>
            </a:r>
            <a:r>
              <a:rPr lang="en-US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  <a:hlinkClick r:id="rId3"/>
              </a:rPr>
              <a:t>TEAMS LINK TO JOIN TALKS</a:t>
            </a:r>
            <a:endParaRPr lang="en-US" sz="16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88851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8744D3-0752-4BED-9469-2D805665A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>
                <a:solidFill>
                  <a:srgbClr val="FFFFFF"/>
                </a:solidFill>
              </a:rPr>
              <a:t>UPCOMING EVENTS</a:t>
            </a:r>
            <a:br>
              <a:rPr lang="en-US" sz="2800">
                <a:solidFill>
                  <a:srgbClr val="FFFFFF"/>
                </a:solidFill>
              </a:rPr>
            </a:br>
            <a:endParaRPr lang="en-US" sz="2800">
              <a:solidFill>
                <a:srgbClr val="FFFFFF"/>
              </a:solidFill>
            </a:endParaRP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EB0376F5-64B5-4E02-82DC-291A39819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849198" y="2181426"/>
            <a:ext cx="3997637" cy="3997637"/>
          </a:xfrm>
          <a:prstGeom prst="rect">
            <a:avLst/>
          </a:prstGeom>
        </p:spPr>
      </p:pic>
      <p:pic>
        <p:nvPicPr>
          <p:cNvPr id="5" name="Picture 4" descr="Text, logo, company name&#10;&#10;Description automatically generated">
            <a:extLst>
              <a:ext uri="{FF2B5EF4-FFF2-40B4-BE49-F238E27FC236}">
                <a16:creationId xmlns:a16="http://schemas.microsoft.com/office/drawing/2014/main" id="{01422600-3BBB-45BB-800C-6DA575C9B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165" y="2217815"/>
            <a:ext cx="3997831" cy="399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20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119F91B-86BF-4F87-922D-6442582B4AB7}"/>
              </a:ext>
            </a:extLst>
          </p:cNvPr>
          <p:cNvSpPr txBox="1"/>
          <p:nvPr/>
        </p:nvSpPr>
        <p:spPr>
          <a:xfrm>
            <a:off x="356742" y="1498291"/>
            <a:ext cx="2892871" cy="45550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highlight>
                  <a:srgbClr val="FF0000"/>
                </a:highlight>
                <a:latin typeface="+mj-lt"/>
                <a:ea typeface="+mj-ea"/>
                <a:cs typeface="+mj-cs"/>
              </a:rPr>
              <a:t>EVENTS</a:t>
            </a:r>
            <a:endParaRPr lang="en-US" sz="5400" kern="1200" dirty="0">
              <a:solidFill>
                <a:schemeClr val="tx1"/>
              </a:solidFill>
              <a:highlight>
                <a:srgbClr val="FF0000"/>
              </a:highlight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7F8222-D7C3-4EB8-9E02-91C983696EE4}"/>
              </a:ext>
            </a:extLst>
          </p:cNvPr>
          <p:cNvSpPr txBox="1"/>
          <p:nvPr/>
        </p:nvSpPr>
        <p:spPr>
          <a:xfrm>
            <a:off x="3249613" y="565150"/>
            <a:ext cx="8466139" cy="54881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>
                    <a:lumMod val="10000"/>
                    <a:lumOff val="90000"/>
                  </a:schemeClr>
                </a:solidFill>
              </a:rPr>
              <a:t>Oct. 12: Class of 2022 Happy Hour – Kirby Ice House (5 – 7 p.m.)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b="1" dirty="0">
              <a:solidFill>
                <a:schemeClr val="bg1">
                  <a:lumMod val="10000"/>
                  <a:lumOff val="9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>
                    <a:lumMod val="10000"/>
                    <a:lumOff val="90000"/>
                  </a:schemeClr>
                </a:solidFill>
              </a:rPr>
              <a:t>College Day – Virtual – Saturday October 16 (11 – 2 p.m.)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b="1" dirty="0">
              <a:solidFill>
                <a:schemeClr val="bg1">
                  <a:lumMod val="10000"/>
                  <a:lumOff val="9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>
                    <a:lumMod val="10000"/>
                    <a:lumOff val="90000"/>
                  </a:schemeClr>
                </a:solidFill>
              </a:rPr>
              <a:t>Oct .18:  Class of 2023 Parent Social – Roma Rice Village (5:30 – 7 p.m.)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b="1" dirty="0">
              <a:solidFill>
                <a:schemeClr val="bg1">
                  <a:lumMod val="10000"/>
                  <a:lumOff val="9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>
                    <a:lumMod val="10000"/>
                    <a:lumOff val="90000"/>
                  </a:schemeClr>
                </a:solidFill>
              </a:rPr>
              <a:t>Oct. 21: Class of 2025 Parent Social – Kirby Ice House (6 – 8 p.m.)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b="1" dirty="0">
              <a:solidFill>
                <a:schemeClr val="bg1">
                  <a:lumMod val="10000"/>
                  <a:lumOff val="9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>
                    <a:lumMod val="10000"/>
                    <a:lumOff val="90000"/>
                  </a:schemeClr>
                </a:solidFill>
              </a:rPr>
              <a:t>Oct. 23:  Homecoming Tailgate – Lamar Sports Field (11 – 2)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b="1" dirty="0">
              <a:solidFill>
                <a:schemeClr val="bg1">
                  <a:lumMod val="10000"/>
                  <a:lumOff val="9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>
                    <a:lumMod val="10000"/>
                    <a:lumOff val="90000"/>
                  </a:schemeClr>
                </a:solidFill>
              </a:rPr>
              <a:t>Oct. 30: Chocolate Orb Halloween Bash – Rockefeller’s (7 p.m.)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b="1" dirty="0">
              <a:solidFill>
                <a:schemeClr val="bg1">
                  <a:lumMod val="10000"/>
                  <a:lumOff val="9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>
                    <a:lumMod val="10000"/>
                    <a:lumOff val="90000"/>
                  </a:schemeClr>
                </a:solidFill>
              </a:rPr>
              <a:t>Movie Night – Dec. 4th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DAE397D-2F47-480F-95CA-D5EDB2433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BD66E0D2-4D47-45F5-9F6C-04DF950CB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C36CD79E-81FA-41B2-9A38-E0E26BCBE8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58CF2E87-8DCB-4A21-A926-1879E39DE7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E8EBCED8-09A7-4078-908F-87C5C9094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881B8E24-1A3B-4288-834C-5C75EE612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CE6C6947-62CC-47B5-8006-0DBB11057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5A3EA873-FF38-49B1-AA18-6CAA8278A7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2B74FB34-BB05-4313-9474-A4F9B27A5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3673863D-063E-49A6-9856-52014BB4D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14">
              <a:extLst>
                <a:ext uri="{FF2B5EF4-FFF2-40B4-BE49-F238E27FC236}">
                  <a16:creationId xmlns:a16="http://schemas.microsoft.com/office/drawing/2014/main" id="{59E7384A-6379-482C-8070-680EA33AF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id="{C6A49E1B-06B5-467F-97A5-EE77945A7E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C67D60A3-4CE7-453B-97D1-08DD83271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7">
              <a:extLst>
                <a:ext uri="{FF2B5EF4-FFF2-40B4-BE49-F238E27FC236}">
                  <a16:creationId xmlns:a16="http://schemas.microsoft.com/office/drawing/2014/main" id="{1333C1DC-BC77-4584-B472-AE19C4A09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8">
              <a:extLst>
                <a:ext uri="{FF2B5EF4-FFF2-40B4-BE49-F238E27FC236}">
                  <a16:creationId xmlns:a16="http://schemas.microsoft.com/office/drawing/2014/main" id="{30CC34F2-2D02-4DC8-8951-5E29E0866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9">
              <a:extLst>
                <a:ext uri="{FF2B5EF4-FFF2-40B4-BE49-F238E27FC236}">
                  <a16:creationId xmlns:a16="http://schemas.microsoft.com/office/drawing/2014/main" id="{C77A3E1B-1C72-4437-A8A1-FC659C9E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20">
              <a:extLst>
                <a:ext uri="{FF2B5EF4-FFF2-40B4-BE49-F238E27FC236}">
                  <a16:creationId xmlns:a16="http://schemas.microsoft.com/office/drawing/2014/main" id="{4EE3E561-115A-4994-832B-FB79E44989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21">
              <a:extLst>
                <a:ext uri="{FF2B5EF4-FFF2-40B4-BE49-F238E27FC236}">
                  <a16:creationId xmlns:a16="http://schemas.microsoft.com/office/drawing/2014/main" id="{D389D14E-E715-4844-8E58-ED5A66AB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22">
              <a:extLst>
                <a:ext uri="{FF2B5EF4-FFF2-40B4-BE49-F238E27FC236}">
                  <a16:creationId xmlns:a16="http://schemas.microsoft.com/office/drawing/2014/main" id="{4208B28A-82FB-48D4-9087-806354C858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23">
              <a:extLst>
                <a:ext uri="{FF2B5EF4-FFF2-40B4-BE49-F238E27FC236}">
                  <a16:creationId xmlns:a16="http://schemas.microsoft.com/office/drawing/2014/main" id="{1330334B-C28B-49CB-8643-6EF946230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24">
              <a:extLst>
                <a:ext uri="{FF2B5EF4-FFF2-40B4-BE49-F238E27FC236}">
                  <a16:creationId xmlns:a16="http://schemas.microsoft.com/office/drawing/2014/main" id="{F221AA9B-1DD9-4FC4-947F-90C0582F7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5">
              <a:extLst>
                <a:ext uri="{FF2B5EF4-FFF2-40B4-BE49-F238E27FC236}">
                  <a16:creationId xmlns:a16="http://schemas.microsoft.com/office/drawing/2014/main" id="{9214B596-B3CC-43CB-A72A-2ADABBE5B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64F9BF67-14D7-4F9D-A8E4-4BB8DE351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75225" y="1331697"/>
            <a:ext cx="193249" cy="16659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54236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988A9-271F-4671-83C1-D95DA99E6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4579" y="461812"/>
            <a:ext cx="5520856" cy="164203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Communications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LamarPTOcommChair@gmail.com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36B73-DB8E-4F4B-BAEC-59B6FDC420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254" y="4651268"/>
            <a:ext cx="3097427" cy="1217097"/>
          </a:xfrm>
        </p:spPr>
        <p:txBody>
          <a:bodyPr>
            <a:normAutofit/>
          </a:bodyPr>
          <a:lstStyle/>
          <a:p>
            <a:r>
              <a:rPr lang="en-US" b="1" i="0" dirty="0">
                <a:solidFill>
                  <a:schemeClr val="bg1"/>
                </a:solidFill>
                <a:effectLst/>
                <a:latin typeface="inherit"/>
              </a:rPr>
              <a:t>Lamar HS PTO</a:t>
            </a:r>
          </a:p>
          <a:p>
            <a:pPr rtl="0"/>
            <a:r>
              <a:rPr lang="en-US" b="0" i="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inherit"/>
              </a:rPr>
              <a:t>@LamarPTO</a:t>
            </a:r>
          </a:p>
          <a:p>
            <a:pPr algn="l"/>
            <a:endParaRPr lang="en-US" b="1" i="0" dirty="0">
              <a:solidFill>
                <a:srgbClr val="14171A"/>
              </a:solidFill>
              <a:effectLst/>
              <a:latin typeface="system-ui"/>
            </a:endParaRPr>
          </a:p>
        </p:txBody>
      </p:sp>
      <p:pic>
        <p:nvPicPr>
          <p:cNvPr id="1029" name="Picture 5" descr="Why twitter is irrelevant to bloggers | Matter Of Facts">
            <a:extLst>
              <a:ext uri="{FF2B5EF4-FFF2-40B4-BE49-F238E27FC236}">
                <a16:creationId xmlns:a16="http://schemas.microsoft.com/office/drawing/2014/main" id="{7F2F56CB-7518-4165-B0B5-CB9E60988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79" y="2438977"/>
            <a:ext cx="1671776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5FD294-9863-4E1E-A086-46950358EA95}"/>
              </a:ext>
            </a:extLst>
          </p:cNvPr>
          <p:cNvSpPr txBox="1"/>
          <p:nvPr/>
        </p:nvSpPr>
        <p:spPr>
          <a:xfrm>
            <a:off x="3261062" y="4658975"/>
            <a:ext cx="516512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/>
                <a:latin typeface="inherit"/>
              </a:rPr>
              <a:t>Mirabeau B. Lamar High School PTO</a:t>
            </a:r>
          </a:p>
          <a:p>
            <a:pPr algn="ctr"/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inherit"/>
              </a:rPr>
              <a:t>@LamarHighSchoolHoustonPTO</a:t>
            </a:r>
            <a:r>
              <a:rPr lang="en-US" sz="2400" i="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Segoe UI Historic" panose="020B0502040204020203" pitchFamily="34" charset="0"/>
              </a:rPr>
              <a:t> </a:t>
            </a:r>
            <a:br>
              <a:rPr lang="en-US" b="0" i="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Segoe UI Historic" panose="020B0502040204020203" pitchFamily="34" charset="0"/>
              </a:rPr>
            </a:b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31" name="Picture 7" descr="Facebook Zero - Wikipedia">
            <a:extLst>
              <a:ext uri="{FF2B5EF4-FFF2-40B4-BE49-F238E27FC236}">
                <a16:creationId xmlns:a16="http://schemas.microsoft.com/office/drawing/2014/main" id="{103972E0-9EA9-4F70-BFE9-AA4E7BCBF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149" y="2465687"/>
            <a:ext cx="4354950" cy="164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C790074-C166-4CF1-91E0-A7F30520ED7B}"/>
              </a:ext>
            </a:extLst>
          </p:cNvPr>
          <p:cNvSpPr txBox="1"/>
          <p:nvPr/>
        </p:nvSpPr>
        <p:spPr>
          <a:xfrm>
            <a:off x="8495435" y="4730782"/>
            <a:ext cx="32862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chemeClr val="bg1"/>
                </a:solidFill>
                <a:effectLst/>
                <a:latin typeface="inherit"/>
              </a:rPr>
              <a:t>LamarPTO2020-2021</a:t>
            </a:r>
          </a:p>
          <a:p>
            <a:pPr algn="ctr"/>
            <a:r>
              <a:rPr lang="en-US" sz="2400" i="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inherit"/>
              </a:rPr>
              <a:t>@lamarpto</a:t>
            </a:r>
          </a:p>
        </p:txBody>
      </p:sp>
      <p:pic>
        <p:nvPicPr>
          <p:cNvPr id="1033" name="Picture 9" descr="New name, same mission | Remind">
            <a:extLst>
              <a:ext uri="{FF2B5EF4-FFF2-40B4-BE49-F238E27FC236}">
                <a16:creationId xmlns:a16="http://schemas.microsoft.com/office/drawing/2014/main" id="{D1959E08-27EB-4C84-B2C8-208372F9E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276" y="2465687"/>
            <a:ext cx="269557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567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C1E8AF-7830-458F-809A-290C0D5FA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58898" y="562833"/>
            <a:ext cx="4674204" cy="60489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74598D-C18A-45A1-A303-D4A92702F4D4}"/>
              </a:ext>
            </a:extLst>
          </p:cNvPr>
          <p:cNvSpPr txBox="1"/>
          <p:nvPr/>
        </p:nvSpPr>
        <p:spPr>
          <a:xfrm>
            <a:off x="810985" y="1322615"/>
            <a:ext cx="2117696" cy="83099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8F8F8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528472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11EEFC-2C63-4748-A90E-07E3CC4A6A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845" y="961689"/>
            <a:ext cx="3831206" cy="49569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6EC058-FB6B-4E25-8AB0-7CDF60983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9012" y="1006753"/>
            <a:ext cx="3779561" cy="48901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EB93F7-94C5-4C98-8EB6-27F946EAC8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96535" y="937946"/>
            <a:ext cx="3850672" cy="49821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19F91B-86BF-4F87-922D-6442582B4AB7}"/>
              </a:ext>
            </a:extLst>
          </p:cNvPr>
          <p:cNvSpPr txBox="1"/>
          <p:nvPr/>
        </p:nvSpPr>
        <p:spPr>
          <a:xfrm>
            <a:off x="3252417" y="309224"/>
            <a:ext cx="548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8F8F8"/>
                </a:solidFill>
                <a:highlight>
                  <a:srgbClr val="FF0000"/>
                </a:highlight>
              </a:rPr>
              <a:t>PTO Meeting Minutes - May 11, 2021 </a:t>
            </a:r>
          </a:p>
        </p:txBody>
      </p:sp>
    </p:spTree>
    <p:extLst>
      <p:ext uri="{BB962C8B-B14F-4D97-AF65-F5344CB8AC3E}">
        <p14:creationId xmlns:p14="http://schemas.microsoft.com/office/powerpoint/2010/main" val="714999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2DC4E95-8FB2-4A85-A23C-24CFB3E44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176" y="643467"/>
            <a:ext cx="4303648" cy="557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60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05494DE-B078-4D87-BB01-C8432061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0576B0-CD8C-4661-95C8-A9F2CE7CD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4724288" cy="6861324"/>
          </a:xfrm>
          <a:prstGeom prst="rect">
            <a:avLst/>
          </a:prstGeom>
          <a:solidFill>
            <a:srgbClr val="000000">
              <a:alpha val="8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FF60E2B-3919-423C-B1FF-56CDE668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1904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19F91B-86BF-4F87-922D-6442582B4AB7}"/>
              </a:ext>
            </a:extLst>
          </p:cNvPr>
          <p:cNvSpPr txBox="1"/>
          <p:nvPr/>
        </p:nvSpPr>
        <p:spPr>
          <a:xfrm>
            <a:off x="804672" y="1122363"/>
            <a:ext cx="330813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Proposed Budget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Lamar PTO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2021-2022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AF4ED8-741A-474E-8A40-D7FCFB778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791200" y="67311"/>
            <a:ext cx="5263848" cy="681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33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4643FF76-C012-4B3E-8C5E-365F7D9117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548" y="422102"/>
            <a:ext cx="4221850" cy="15568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F5F9C5-2CAB-4FD1-AE7C-B2C3F0671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572" y="3468547"/>
            <a:ext cx="2005624" cy="20056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1DEF163-7F2C-448A-A5A3-EB832F7DBA32}"/>
              </a:ext>
            </a:extLst>
          </p:cNvPr>
          <p:cNvSpPr txBox="1"/>
          <p:nvPr/>
        </p:nvSpPr>
        <p:spPr>
          <a:xfrm>
            <a:off x="3472405" y="2449976"/>
            <a:ext cx="75389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JOIN TODAY!  IT’S FREE!</a:t>
            </a:r>
            <a:endParaRPr kumimoji="0" lang="en-US" sz="1400" b="1" i="0" u="sng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does the Lamar PTO fund and support?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Instructional Support Items for Classrooms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Teacher and Staff Development Programs * Teacher Appreciation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College Prep Seminars * Texan Connection - PTO Newsletter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Homecoming Events * Lamar Movie Night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Senior Class Activities * Parent Resources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Wraparound Services Donations * Lamar Spirit Shirts &amp; Yard 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Campus Improvements &amp; Beautification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F8F8F8"/>
                </a:solidFill>
                <a:latin typeface="Calibri" panose="020F0502020204030204"/>
              </a:rPr>
              <a:t>TO DATE, WE HAVE 381 FAMILIES WHO HAVE JOINED!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6925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28D6F18B-A91B-4850-B3EB-1C7835D7A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663" y="348859"/>
            <a:ext cx="5162402" cy="1528071"/>
          </a:xfrm>
          <a:prstGeom prst="rect">
            <a:avLst/>
          </a:prstGeom>
        </p:spPr>
      </p:pic>
      <p:sp>
        <p:nvSpPr>
          <p:cNvPr id="12" name="Subtitle 11">
            <a:extLst>
              <a:ext uri="{FF2B5EF4-FFF2-40B4-BE49-F238E27FC236}">
                <a16:creationId xmlns:a16="http://schemas.microsoft.com/office/drawing/2014/main" id="{83BCF367-1E2E-4582-9521-92EAF30A07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84699"/>
            <a:ext cx="9144000" cy="429806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8F8F8"/>
                </a:solidFill>
              </a:rPr>
              <a:t>The Big &amp; Bright Campaign is the PTO’s largest fundraiser of the year.  Help us reach our goal of $80,000 so that we can fully fund our proposed projects!</a:t>
            </a:r>
          </a:p>
          <a:p>
            <a:r>
              <a:rPr lang="en-US" sz="2000" dirty="0">
                <a:solidFill>
                  <a:srgbClr val="F8F8F8"/>
                </a:solidFill>
              </a:rPr>
              <a:t>To date, we have raised around $30K.</a:t>
            </a:r>
          </a:p>
          <a:p>
            <a:endParaRPr lang="en-US" sz="2000" dirty="0">
              <a:solidFill>
                <a:srgbClr val="F8F8F8"/>
              </a:solidFill>
            </a:endParaRPr>
          </a:p>
        </p:txBody>
      </p:sp>
      <p:grpSp>
        <p:nvGrpSpPr>
          <p:cNvPr id="13" name="docshapegroup40">
            <a:extLst>
              <a:ext uri="{FF2B5EF4-FFF2-40B4-BE49-F238E27FC236}">
                <a16:creationId xmlns:a16="http://schemas.microsoft.com/office/drawing/2014/main" id="{77789DAF-50AF-4508-AFD6-7AEE9243766D}"/>
              </a:ext>
            </a:extLst>
          </p:cNvPr>
          <p:cNvGrpSpPr>
            <a:grpSpLocks/>
          </p:cNvGrpSpPr>
          <p:nvPr/>
        </p:nvGrpSpPr>
        <p:grpSpPr bwMode="auto">
          <a:xfrm>
            <a:off x="4924927" y="3789946"/>
            <a:ext cx="2423068" cy="2053391"/>
            <a:chOff x="1035" y="139"/>
            <a:chExt cx="1240" cy="1221"/>
          </a:xfrm>
        </p:grpSpPr>
        <p:pic>
          <p:nvPicPr>
            <p:cNvPr id="1027" name="docshape41">
              <a:extLst>
                <a:ext uri="{FF2B5EF4-FFF2-40B4-BE49-F238E27FC236}">
                  <a16:creationId xmlns:a16="http://schemas.microsoft.com/office/drawing/2014/main" id="{A18D3CC1-CBA7-4076-B95B-4399A9DC57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8" y="247"/>
              <a:ext cx="1030" cy="1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Line 4">
              <a:extLst>
                <a:ext uri="{FF2B5EF4-FFF2-40B4-BE49-F238E27FC236}">
                  <a16:creationId xmlns:a16="http://schemas.microsoft.com/office/drawing/2014/main" id="{571DA87B-29FA-4DDD-8EF9-877EA4489A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5" y="1359"/>
              <a:ext cx="0" cy="0"/>
            </a:xfrm>
            <a:prstGeom prst="line">
              <a:avLst/>
            </a:prstGeom>
            <a:noFill/>
            <a:ln w="1534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Line 5">
              <a:extLst>
                <a:ext uri="{FF2B5EF4-FFF2-40B4-BE49-F238E27FC236}">
                  <a16:creationId xmlns:a16="http://schemas.microsoft.com/office/drawing/2014/main" id="{D88B46DE-A134-4F01-BA11-485DCD3839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2" y="1359"/>
              <a:ext cx="0" cy="0"/>
            </a:xfrm>
            <a:prstGeom prst="line">
              <a:avLst/>
            </a:prstGeom>
            <a:noFill/>
            <a:ln w="2148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Line 6">
              <a:extLst>
                <a:ext uri="{FF2B5EF4-FFF2-40B4-BE49-F238E27FC236}">
                  <a16:creationId xmlns:a16="http://schemas.microsoft.com/office/drawing/2014/main" id="{77689C0F-658D-4367-88EA-F3753FF01D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7" y="151"/>
              <a:ext cx="1238" cy="0"/>
            </a:xfrm>
            <a:prstGeom prst="line">
              <a:avLst/>
            </a:prstGeom>
            <a:noFill/>
            <a:ln w="1534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Line 7">
              <a:extLst>
                <a:ext uri="{FF2B5EF4-FFF2-40B4-BE49-F238E27FC236}">
                  <a16:creationId xmlns:a16="http://schemas.microsoft.com/office/drawing/2014/main" id="{2F6FB145-D3C5-416D-B3B7-E330621076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7" y="1344"/>
              <a:ext cx="1238" cy="0"/>
            </a:xfrm>
            <a:prstGeom prst="line">
              <a:avLst/>
            </a:prstGeom>
            <a:noFill/>
            <a:ln w="1227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4762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93F644-19D9-497B-9DA7-EF7FEA6979E5}"/>
              </a:ext>
            </a:extLst>
          </p:cNvPr>
          <p:cNvSpPr/>
          <p:nvPr/>
        </p:nvSpPr>
        <p:spPr>
          <a:xfrm>
            <a:off x="0" y="8899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2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6E8B2B-8324-4998-9918-5F09ACB22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0089" y="152943"/>
            <a:ext cx="12334388" cy="81370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bg1"/>
            </a:solidFill>
          </a:ln>
        </p:spPr>
        <p:txBody>
          <a:bodyPr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LAMAR CORPORATE SPONSORSHIP CAMPAIGN</a:t>
            </a: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EF93C019-4681-4655-9908-232CFBB8B15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11690" r="27252"/>
          <a:stretch/>
        </p:blipFill>
        <p:spPr>
          <a:xfrm>
            <a:off x="3634706" y="1041215"/>
            <a:ext cx="8568980" cy="5825684"/>
          </a:xfrm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B8F1CAF-FCC4-0445-BE93-F1B87FF777E4}"/>
              </a:ext>
            </a:extLst>
          </p:cNvPr>
          <p:cNvSpPr/>
          <p:nvPr/>
        </p:nvSpPr>
        <p:spPr>
          <a:xfrm>
            <a:off x="348386" y="2521602"/>
            <a:ext cx="3086743" cy="250324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990" indent="-38099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2133" dirty="0">
                <a:solidFill>
                  <a:schemeClr val="bg1"/>
                </a:solidFill>
                <a:latin typeface="-webkit-standard"/>
                <a:ea typeface="Times New Roman" panose="02020603050405020304" pitchFamily="18" charset="0"/>
              </a:rPr>
              <a:t>PLATINUM ($7,500 +)</a:t>
            </a:r>
          </a:p>
          <a:p>
            <a:pPr marL="380990" indent="-38099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2133" dirty="0">
                <a:solidFill>
                  <a:schemeClr val="bg1"/>
                </a:solidFill>
                <a:latin typeface="-webkit-standard"/>
                <a:ea typeface="Times New Roman" panose="02020603050405020304" pitchFamily="18" charset="0"/>
              </a:rPr>
              <a:t>GOLD ($5,000)</a:t>
            </a:r>
            <a:endParaRPr lang="en-US" sz="2133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0990" indent="-38099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2133" dirty="0">
                <a:solidFill>
                  <a:schemeClr val="bg1"/>
                </a:solidFill>
                <a:latin typeface="-webkit-standard"/>
                <a:ea typeface="Times New Roman" panose="02020603050405020304" pitchFamily="18" charset="0"/>
              </a:rPr>
              <a:t>SILVER  ($2,500)</a:t>
            </a:r>
            <a:endParaRPr lang="en-US" sz="2133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0990" indent="-38099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2133" dirty="0">
                <a:solidFill>
                  <a:schemeClr val="bg1"/>
                </a:solidFill>
                <a:latin typeface="-webkit-standard"/>
                <a:ea typeface="Times New Roman" panose="02020603050405020304" pitchFamily="18" charset="0"/>
              </a:rPr>
              <a:t>BRONZE ($1,000)</a:t>
            </a:r>
          </a:p>
          <a:p>
            <a:pPr marL="380990" indent="-380990">
              <a:spcBef>
                <a:spcPts val="800"/>
              </a:spcBef>
              <a:buFont typeface="Wingdings" panose="05000000000000000000" pitchFamily="2" charset="2"/>
              <a:buChar char="§"/>
            </a:pPr>
            <a:endParaRPr lang="en-US" sz="2133" dirty="0">
              <a:solidFill>
                <a:schemeClr val="bg1"/>
              </a:solidFill>
              <a:latin typeface="-webkit-standard"/>
              <a:ea typeface="Times New Roman" panose="02020603050405020304" pitchFamily="18" charset="0"/>
            </a:endParaRPr>
          </a:p>
          <a:p>
            <a:pPr marL="380990" indent="-380990">
              <a:buFont typeface="Wingdings" panose="05000000000000000000" pitchFamily="2" charset="2"/>
              <a:buChar char="§"/>
            </a:pPr>
            <a:endParaRPr lang="en-US" sz="2133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" name="Picture 15" descr="A picture containing logo&#10;&#10;Description automatically generated">
            <a:extLst>
              <a:ext uri="{FF2B5EF4-FFF2-40B4-BE49-F238E27FC236}">
                <a16:creationId xmlns:a16="http://schemas.microsoft.com/office/drawing/2014/main" id="{58361432-34B0-8041-8FF7-5A9FB15842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06" y="985327"/>
            <a:ext cx="8568980" cy="13822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00E792-A3A2-486C-8264-1F321F669372}"/>
              </a:ext>
            </a:extLst>
          </p:cNvPr>
          <p:cNvSpPr txBox="1"/>
          <p:nvPr/>
        </p:nvSpPr>
        <p:spPr>
          <a:xfrm>
            <a:off x="241585" y="4689311"/>
            <a:ext cx="3075620" cy="1949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need your support! 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Please say…..</a:t>
            </a:r>
          </a:p>
          <a:p>
            <a:pPr algn="ctr">
              <a:spcBef>
                <a:spcPts val="800"/>
              </a:spcBef>
            </a:pPr>
            <a:r>
              <a:rPr lang="en-US" sz="1600" dirty="0">
                <a:solidFill>
                  <a:srgbClr val="F8F8F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1600" i="1" dirty="0">
                <a:solidFill>
                  <a:srgbClr val="F8F8F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“YES!  OUR COMPANY WOULD LIKE TO BE A CORPORATE TEXAN PARTNER!”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2032D6-41FF-482A-97F6-F3FE8AE2A17A}"/>
              </a:ext>
            </a:extLst>
          </p:cNvPr>
          <p:cNvSpPr txBox="1"/>
          <p:nvPr/>
        </p:nvSpPr>
        <p:spPr>
          <a:xfrm>
            <a:off x="241585" y="1245871"/>
            <a:ext cx="3236356" cy="943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SPONSORSHIP </a:t>
            </a:r>
          </a:p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215EA6-DF6D-4898-8FE6-D984042A5E38}"/>
              </a:ext>
            </a:extLst>
          </p:cNvPr>
          <p:cNvCxnSpPr/>
          <p:nvPr/>
        </p:nvCxnSpPr>
        <p:spPr>
          <a:xfrm>
            <a:off x="573817" y="2343412"/>
            <a:ext cx="25718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7B9E63D-EF05-423A-B15A-7D695816A3B2}"/>
              </a:ext>
            </a:extLst>
          </p:cNvPr>
          <p:cNvCxnSpPr/>
          <p:nvPr/>
        </p:nvCxnSpPr>
        <p:spPr>
          <a:xfrm>
            <a:off x="573817" y="2377528"/>
            <a:ext cx="25718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4427A68-7114-49BC-ADFE-FE1BD92D3B9D}"/>
              </a:ext>
            </a:extLst>
          </p:cNvPr>
          <p:cNvSpPr txBox="1"/>
          <p:nvPr/>
        </p:nvSpPr>
        <p:spPr>
          <a:xfrm>
            <a:off x="-49407" y="6481825"/>
            <a:ext cx="36576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lamarptocorporatesponsors@gmail.com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71AD551-F5C3-4D50-943E-A4FDFCF09298}"/>
              </a:ext>
            </a:extLst>
          </p:cNvPr>
          <p:cNvCxnSpPr/>
          <p:nvPr/>
        </p:nvCxnSpPr>
        <p:spPr>
          <a:xfrm>
            <a:off x="573817" y="4423823"/>
            <a:ext cx="25718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6D9D551-4CE7-41B7-B2A3-3C2855C4ED51}"/>
              </a:ext>
            </a:extLst>
          </p:cNvPr>
          <p:cNvCxnSpPr/>
          <p:nvPr/>
        </p:nvCxnSpPr>
        <p:spPr>
          <a:xfrm>
            <a:off x="573817" y="4457939"/>
            <a:ext cx="25718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629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C3142B-519A-4FA2-9258-659C337ED69C}"/>
              </a:ext>
            </a:extLst>
          </p:cNvPr>
          <p:cNvSpPr/>
          <p:nvPr/>
        </p:nvSpPr>
        <p:spPr>
          <a:xfrm>
            <a:off x="0" y="123125"/>
            <a:ext cx="12334388" cy="1762871"/>
          </a:xfrm>
          <a:prstGeom prst="rect">
            <a:avLst/>
          </a:prstGeom>
          <a:solidFill>
            <a:srgbClr val="173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2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0DD0D5-C782-4ECB-8914-F50E00768F21}"/>
              </a:ext>
            </a:extLst>
          </p:cNvPr>
          <p:cNvSpPr txBox="1"/>
          <p:nvPr/>
        </p:nvSpPr>
        <p:spPr>
          <a:xfrm>
            <a:off x="53387" y="121410"/>
            <a:ext cx="6015904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67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 SPONSORS HELPING TO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B68394-549B-4A4A-B99F-524284D2EF1D}"/>
              </a:ext>
            </a:extLst>
          </p:cNvPr>
          <p:cNvSpPr txBox="1"/>
          <p:nvPr/>
        </p:nvSpPr>
        <p:spPr>
          <a:xfrm>
            <a:off x="1038732" y="208590"/>
            <a:ext cx="10810639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666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 THE GAP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D1EB69-7B3F-439E-9795-208596B33B54}"/>
              </a:ext>
            </a:extLst>
          </p:cNvPr>
          <p:cNvSpPr txBox="1"/>
          <p:nvPr/>
        </p:nvSpPr>
        <p:spPr>
          <a:xfrm>
            <a:off x="3971882" y="1956589"/>
            <a:ext cx="41205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Open Sans"/>
              </a:rPr>
              <a:t>GOLD SPONSORS</a:t>
            </a:r>
          </a:p>
          <a:p>
            <a:pPr algn="ctr" defTabSz="914377"/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Open Sans"/>
              </a:rPr>
              <a:t>$5,000+ Level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3FE7D00-5143-48D8-B823-54065F73BD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928" y="5311647"/>
            <a:ext cx="2207171" cy="96127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4EAB876-3932-472F-B95B-DAC6240C524E}"/>
              </a:ext>
            </a:extLst>
          </p:cNvPr>
          <p:cNvSpPr txBox="1"/>
          <p:nvPr/>
        </p:nvSpPr>
        <p:spPr>
          <a:xfrm>
            <a:off x="7159422" y="4430529"/>
            <a:ext cx="49852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r>
              <a:rPr lang="en-US" sz="2000" b="1" dirty="0">
                <a:latin typeface="Open Sans"/>
              </a:rPr>
              <a:t>BRONZE SPONSORS</a:t>
            </a:r>
          </a:p>
          <a:p>
            <a:pPr algn="ctr" defTabSz="914377"/>
            <a:r>
              <a:rPr lang="en-US" sz="2000" dirty="0">
                <a:latin typeface="Open Sans"/>
              </a:rPr>
              <a:t>$1,000+ Level</a:t>
            </a:r>
            <a:endParaRPr lang="en-US" sz="2000" dirty="0">
              <a:latin typeface="Calibri" panose="020F0502020204030204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D4E3D3F-F6B1-4BE4-9DE2-F8A4B49AB6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84432" y="5419935"/>
            <a:ext cx="834295" cy="83429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FC4CE9C-3102-4C6C-928F-093E6B6AE7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3700" y="5413595"/>
            <a:ext cx="1035776" cy="75738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1163E95-2A02-4C09-BB0C-6E97730559B0}"/>
              </a:ext>
            </a:extLst>
          </p:cNvPr>
          <p:cNvSpPr txBox="1"/>
          <p:nvPr/>
        </p:nvSpPr>
        <p:spPr>
          <a:xfrm>
            <a:off x="8721287" y="116631"/>
            <a:ext cx="36576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lamarptocorporatesponsors@gmail.com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2256EC5-6D59-49A6-9D2A-63106E46C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382" y="2729099"/>
            <a:ext cx="4844284" cy="85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eenwood King Properties ">
            <a:extLst>
              <a:ext uri="{FF2B5EF4-FFF2-40B4-BE49-F238E27FC236}">
                <a16:creationId xmlns:a16="http://schemas.microsoft.com/office/drawing/2014/main" id="{83E7F85D-0063-405F-A9C1-0F57745F3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65" y="5144059"/>
            <a:ext cx="2182579" cy="129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D781579-EE4C-4A49-91CF-9F19BAA11C93}"/>
              </a:ext>
            </a:extLst>
          </p:cNvPr>
          <p:cNvSpPr txBox="1"/>
          <p:nvPr/>
        </p:nvSpPr>
        <p:spPr>
          <a:xfrm>
            <a:off x="836034" y="4430529"/>
            <a:ext cx="49852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r>
              <a:rPr lang="en-US" sz="2000" b="1" dirty="0">
                <a:latin typeface="Open Sans"/>
              </a:rPr>
              <a:t>SILVER SPONSORS</a:t>
            </a:r>
          </a:p>
          <a:p>
            <a:pPr algn="ctr" defTabSz="914377"/>
            <a:r>
              <a:rPr lang="en-US" sz="2000" dirty="0">
                <a:latin typeface="Open Sans"/>
              </a:rPr>
              <a:t>$2,500+ Level</a:t>
            </a:r>
            <a:endParaRPr lang="en-US" sz="2000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0561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FDF0E2"/>
      </a:lt2>
      <a:accent1>
        <a:srgbClr val="580201"/>
      </a:accent1>
      <a:accent2>
        <a:srgbClr val="AB0068"/>
      </a:accent2>
      <a:accent3>
        <a:srgbClr val="E00702"/>
      </a:accent3>
      <a:accent4>
        <a:srgbClr val="FF6C02"/>
      </a:accent4>
      <a:accent5>
        <a:srgbClr val="FEC106"/>
      </a:accent5>
      <a:accent6>
        <a:srgbClr val="FAE1C3"/>
      </a:accent6>
      <a:hlink>
        <a:srgbClr val="0563C1"/>
      </a:hlink>
      <a:folHlink>
        <a:srgbClr val="954F72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imated title geometricTF34303059.potx" id="{7EE6D225-3C3E-4F0C-B2C2-C27BC0A0A141}" vid="{D8269815-95FB-4759-9503-05BEE344135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Lamar PTO">
      <a:dk1>
        <a:srgbClr val="002060"/>
      </a:dk1>
      <a:lt1>
        <a:srgbClr val="002060"/>
      </a:lt1>
      <a:dk2>
        <a:srgbClr val="002060"/>
      </a:dk2>
      <a:lt2>
        <a:srgbClr val="002060"/>
      </a:lt2>
      <a:accent1>
        <a:srgbClr val="C00000"/>
      </a:accent1>
      <a:accent2>
        <a:srgbClr val="C00000"/>
      </a:accent2>
      <a:accent3>
        <a:srgbClr val="002060"/>
      </a:accent3>
      <a:accent4>
        <a:srgbClr val="C00000"/>
      </a:accent4>
      <a:accent5>
        <a:srgbClr val="002B82"/>
      </a:accent5>
      <a:accent6>
        <a:srgbClr val="C00000"/>
      </a:accent6>
      <a:hlink>
        <a:srgbClr val="002B82"/>
      </a:hlink>
      <a:folHlink>
        <a:srgbClr val="C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E115A289CEE54682894DE587C07A79" ma:contentTypeVersion="10" ma:contentTypeDescription="Create a new document." ma:contentTypeScope="" ma:versionID="26fd4996fa8a6eef163a09ab8ce343b4">
  <xsd:schema xmlns:xsd="http://www.w3.org/2001/XMLSchema" xmlns:xs="http://www.w3.org/2001/XMLSchema" xmlns:p="http://schemas.microsoft.com/office/2006/metadata/properties" xmlns:ns3="927eefb4-5896-4407-83f2-a51a65572d31" targetNamespace="http://schemas.microsoft.com/office/2006/metadata/properties" ma:root="true" ma:fieldsID="a0ba379387483e2b4e63a826281b1f78" ns3:_="">
    <xsd:import namespace="927eefb4-5896-4407-83f2-a51a65572d3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7eefb4-5896-4407-83f2-a51a65572d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D6B296E-8F6A-4948-8CE5-5AC7B5587E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86514A-B570-43FE-B0CB-DE13558A8E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7eefb4-5896-4407-83f2-a51a65572d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328BC3-041F-49C6-A471-FA12CDEE2CFE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927eefb4-5896-4407-83f2-a51a65572d31"/>
    <ds:schemaRef ds:uri="http://schemas.microsoft.com/office/2006/documentManagement/types"/>
    <ds:schemaRef ds:uri="http://purl.org/dc/terms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527</Words>
  <Application>Microsoft Office PowerPoint</Application>
  <PresentationFormat>Widescreen</PresentationFormat>
  <Paragraphs>78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inherit</vt:lpstr>
      <vt:lpstr>Open Sans</vt:lpstr>
      <vt:lpstr>Rockwell</vt:lpstr>
      <vt:lpstr>Segoe UI Historic</vt:lpstr>
      <vt:lpstr>Segoe UI Light</vt:lpstr>
      <vt:lpstr>system-ui</vt:lpstr>
      <vt:lpstr>Times New Roman</vt:lpstr>
      <vt:lpstr>-webkit-standard</vt:lpstr>
      <vt:lpstr>Wingdings</vt:lpstr>
      <vt:lpstr>Office Theme</vt:lpstr>
      <vt:lpstr>Office Theme</vt:lpstr>
      <vt:lpstr>Office Theme</vt:lpstr>
      <vt:lpstr>Office Theme</vt:lpstr>
      <vt:lpstr>Atlas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LAMAR CORPORATE SPONSORSHIP CAMPAIGN</vt:lpstr>
      <vt:lpstr>PowerPoint Presentation</vt:lpstr>
      <vt:lpstr>Loving Lamar Initiative - </vt:lpstr>
      <vt:lpstr>UPCOMING EVENTS </vt:lpstr>
      <vt:lpstr>PowerPoint Presentation</vt:lpstr>
      <vt:lpstr>Communications LamarPTOcommChair@gmail.com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Zavala, Becky (B)</dc:creator>
  <cp:lastModifiedBy>Kara Richardson</cp:lastModifiedBy>
  <cp:revision>11</cp:revision>
  <dcterms:created xsi:type="dcterms:W3CDTF">2020-10-06T19:45:13Z</dcterms:created>
  <dcterms:modified xsi:type="dcterms:W3CDTF">2021-10-07T22:44:15Z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_Steward">
    <vt:lpwstr>Zavala R u586025</vt:lpwstr>
  </property>
  <property fmtid="{D5CDD505-2E9C-101B-9397-08002B2CF9AE}" pid="3" name="Update_Footer">
    <vt:lpwstr>No</vt:lpwstr>
  </property>
  <property fmtid="{D5CDD505-2E9C-101B-9397-08002B2CF9AE}" pid="4" name="Radio_Button">
    <vt:lpwstr>RadioButton1</vt:lpwstr>
  </property>
  <property fmtid="{D5CDD505-2E9C-101B-9397-08002B2CF9AE}" pid="5" name="Information_Classification">
    <vt:lpwstr>NONE</vt:lpwstr>
  </property>
  <property fmtid="{D5CDD505-2E9C-101B-9397-08002B2CF9AE}" pid="6" name="Record_Title_ID">
    <vt:lpwstr>72</vt:lpwstr>
  </property>
  <property fmtid="{D5CDD505-2E9C-101B-9397-08002B2CF9AE}" pid="7" name="Initial_Creation_Date">
    <vt:filetime>2020-10-06T19:45:13Z</vt:filetime>
  </property>
  <property fmtid="{D5CDD505-2E9C-101B-9397-08002B2CF9AE}" pid="8" name="Retention_Period_Start_Date">
    <vt:filetime>2020-10-06T20:46:13Z</vt:filetime>
  </property>
  <property fmtid="{D5CDD505-2E9C-101B-9397-08002B2CF9AE}" pid="9" name="Last_Reviewed_Date">
    <vt:lpwstr/>
  </property>
  <property fmtid="{D5CDD505-2E9C-101B-9397-08002B2CF9AE}" pid="10" name="Retention_Review_Frequency">
    <vt:lpwstr/>
  </property>
  <property fmtid="{D5CDD505-2E9C-101B-9397-08002B2CF9AE}" pid="11" name="ContentTypeId">
    <vt:lpwstr>0x01010012E115A289CEE54682894DE587C07A79</vt:lpwstr>
  </property>
</Properties>
</file>